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1" r:id="rId5"/>
  </p:sldMasterIdLst>
  <p:notesMasterIdLst>
    <p:notesMasterId r:id="rId12"/>
  </p:notesMasterIdLst>
  <p:sldIdLst>
    <p:sldId id="434" r:id="rId6"/>
    <p:sldId id="448" r:id="rId7"/>
    <p:sldId id="451" r:id="rId8"/>
    <p:sldId id="452" r:id="rId9"/>
    <p:sldId id="453" r:id="rId10"/>
    <p:sldId id="449" r:id="rId11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1" clrIdx="0">
    <p:extLst>
      <p:ext uri="{19B8F6BF-5375-455C-9EA6-DF929625EA0E}">
        <p15:presenceInfo xmlns:p15="http://schemas.microsoft.com/office/powerpoint/2012/main" userId="S::wanshic@qti.qualcomm.com::3a7dbef4-3474-47c6-9897-007f5734ef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1E9657"/>
    <a:srgbClr val="663300"/>
    <a:srgbClr val="FA7100"/>
    <a:srgbClr val="92D050"/>
    <a:srgbClr val="C5C5C5"/>
    <a:srgbClr val="C800BE"/>
    <a:srgbClr val="FFA7A7"/>
    <a:srgbClr val="53FFA1"/>
    <a:srgbClr val="FF5B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67136" autoAdjust="0"/>
  </p:normalViewPr>
  <p:slideViewPr>
    <p:cSldViewPr snapToGrid="0">
      <p:cViewPr varScale="1">
        <p:scale>
          <a:sx n="85" d="100"/>
          <a:sy n="85" d="100"/>
        </p:scale>
        <p:origin x="378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1610ABA3-9580-4F17-A958-B937F8AEA525}"/>
    <pc:docChg chg="custSel modSld">
      <pc:chgData name="Wanshi Chen" userId="3a7dbef4-3474-47c6-9897-007f5734efb0" providerId="ADAL" clId="{1610ABA3-9580-4F17-A958-B937F8AEA525}" dt="2024-03-14T16:51:06.011" v="26" actId="20577"/>
      <pc:docMkLst>
        <pc:docMk/>
      </pc:docMkLst>
      <pc:sldChg chg="modSp mod">
        <pc:chgData name="Wanshi Chen" userId="3a7dbef4-3474-47c6-9897-007f5734efb0" providerId="ADAL" clId="{1610ABA3-9580-4F17-A958-B937F8AEA525}" dt="2024-03-14T16:51:06.011" v="26" actId="20577"/>
        <pc:sldMkLst>
          <pc:docMk/>
          <pc:sldMk cId="668940512" sldId="449"/>
        </pc:sldMkLst>
        <pc:spChg chg="mod">
          <ac:chgData name="Wanshi Chen" userId="3a7dbef4-3474-47c6-9897-007f5734efb0" providerId="ADAL" clId="{1610ABA3-9580-4F17-A958-B937F8AEA525}" dt="2024-03-14T16:51:06.011" v="26" actId="20577"/>
          <ac:spMkLst>
            <pc:docMk/>
            <pc:sldMk cId="668940512" sldId="449"/>
            <ac:spMk id="10" creationId="{00E9ADD8-9F3F-32F9-C52F-DBF198960F1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3/15/2024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541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9327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927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745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550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7535" y="2369287"/>
            <a:ext cx="12746197" cy="1470025"/>
          </a:xfrm>
        </p:spPr>
        <p:txBody>
          <a:bodyPr/>
          <a:lstStyle/>
          <a:p>
            <a:r>
              <a:rPr lang="en-US" sz="4800" dirty="0"/>
              <a:t>Additional Considerations for 6G Timeline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06913" y="4127179"/>
            <a:ext cx="10324867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TSG Chairs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3B80EF-453E-44A1-A570-F84B9499B06E}"/>
              </a:ext>
            </a:extLst>
          </p:cNvPr>
          <p:cNvSpPr txBox="1"/>
          <p:nvPr/>
        </p:nvSpPr>
        <p:spPr>
          <a:xfrm>
            <a:off x="11699192" y="367469"/>
            <a:ext cx="285841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TSG#103 Joint Session</a:t>
            </a:r>
          </a:p>
          <a:p>
            <a:r>
              <a:rPr lang="en-US" b="1" dirty="0"/>
              <a:t>March 20</a:t>
            </a:r>
            <a:r>
              <a:rPr lang="en-US" b="1" baseline="30000" dirty="0"/>
              <a:t>th</a:t>
            </a:r>
            <a:r>
              <a:rPr lang="en-US" b="1" dirty="0"/>
              <a:t>, 2024</a:t>
            </a:r>
          </a:p>
          <a:p>
            <a:r>
              <a:rPr lang="en-US" b="1" dirty="0"/>
              <a:t>SP-240432</a:t>
            </a:r>
          </a:p>
          <a:p>
            <a:r>
              <a:rPr lang="en-US" b="1" dirty="0"/>
              <a:t>AI 7.4, AI 5.2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160" y="478484"/>
            <a:ext cx="9776389" cy="802567"/>
          </a:xfrm>
        </p:spPr>
        <p:txBody>
          <a:bodyPr/>
          <a:lstStyle/>
          <a:p>
            <a:r>
              <a:rPr lang="en-US" dirty="0"/>
              <a:t>Background: As Endorsed in TSG#102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3011" y="1936005"/>
            <a:ext cx="9521298" cy="4092729"/>
          </a:xfrm>
        </p:spPr>
        <p:txBody>
          <a:bodyPr/>
          <a:lstStyle/>
          <a:p>
            <a:r>
              <a:rPr lang="en-US" sz="1600" b="1" i="1" dirty="0"/>
              <a:t>First TSG-wide 6G workshop </a:t>
            </a:r>
            <a:r>
              <a:rPr lang="en-US" sz="1600" i="1" dirty="0"/>
              <a:t>is expected to be in </a:t>
            </a:r>
            <a:r>
              <a:rPr lang="en-US" sz="1600" b="1" i="1" dirty="0"/>
              <a:t>March 2025</a:t>
            </a:r>
          </a:p>
          <a:p>
            <a:pPr lvl="1"/>
            <a:r>
              <a:rPr lang="en-US" sz="1400" i="1" dirty="0"/>
              <a:t>Right before the planned Rel-19 RAN1 functional freeze (June 2025). Detailed information for the workshop is TBD</a:t>
            </a:r>
          </a:p>
          <a:p>
            <a:r>
              <a:rPr lang="en-US" sz="1600" i="1" dirty="0"/>
              <a:t>Organization of a </a:t>
            </a:r>
            <a:r>
              <a:rPr lang="en-US" sz="1600" b="1" i="1" dirty="0"/>
              <a:t>3GPP Stage 1 workshop on IMT-2030 use cases </a:t>
            </a:r>
            <a:r>
              <a:rPr lang="en-US" sz="1600" i="1" dirty="0"/>
              <a:t>is being discussed separately</a:t>
            </a:r>
          </a:p>
          <a:p>
            <a:pPr lvl="1"/>
            <a:r>
              <a:rPr lang="en-US" sz="1400" i="1" dirty="0"/>
              <a:t>Refer to SP-231619 </a:t>
            </a:r>
          </a:p>
          <a:p>
            <a:r>
              <a:rPr lang="en-US" sz="1600" b="1" i="1" dirty="0"/>
              <a:t>Studies for 6G </a:t>
            </a:r>
            <a:r>
              <a:rPr lang="en-US" sz="1600" i="1" dirty="0"/>
              <a:t>in 3GPP are expected to start from </a:t>
            </a:r>
            <a:r>
              <a:rPr lang="en-US" sz="1600" b="1" i="1" dirty="0"/>
              <a:t>Release 20</a:t>
            </a:r>
          </a:p>
          <a:p>
            <a:pPr lvl="1"/>
            <a:r>
              <a:rPr lang="en-US" sz="1400" b="1" i="1" dirty="0"/>
              <a:t>Requirements studies:</a:t>
            </a:r>
          </a:p>
          <a:p>
            <a:pPr lvl="2"/>
            <a:r>
              <a:rPr lang="en-US" sz="1200" b="1" i="1" dirty="0"/>
              <a:t>SA1 SID </a:t>
            </a:r>
            <a:r>
              <a:rPr lang="en-US" sz="1200" i="1" dirty="0"/>
              <a:t>is expected to be approved in</a:t>
            </a:r>
            <a:r>
              <a:rPr lang="en-US" sz="1200" b="1" i="1" dirty="0"/>
              <a:t> Sept’2024. </a:t>
            </a:r>
          </a:p>
          <a:p>
            <a:pPr lvl="2"/>
            <a:r>
              <a:rPr lang="en-US" sz="1200" b="1" i="1" dirty="0"/>
              <a:t>RAN plenary SID </a:t>
            </a:r>
            <a:r>
              <a:rPr lang="en-US" sz="1200" i="1" dirty="0"/>
              <a:t>(e.g., radio requirements and KPIs) is expected to be approved </a:t>
            </a:r>
            <a:r>
              <a:rPr lang="en-US" sz="1200" b="1" i="1" dirty="0"/>
              <a:t>TBD</a:t>
            </a:r>
            <a:r>
              <a:rPr lang="en-US" sz="1200" i="1" dirty="0"/>
              <a:t> (to be decided at RAN#103)</a:t>
            </a:r>
          </a:p>
          <a:p>
            <a:pPr lvl="1"/>
            <a:r>
              <a:rPr lang="en-US" sz="1400" b="1" i="1" dirty="0"/>
              <a:t> Technology studies:</a:t>
            </a:r>
          </a:p>
          <a:p>
            <a:pPr lvl="2"/>
            <a:r>
              <a:rPr lang="en-US" sz="1200" b="1" i="1" dirty="0"/>
              <a:t>SA2 SID </a:t>
            </a:r>
            <a:r>
              <a:rPr lang="en-US" sz="1200" i="1" dirty="0"/>
              <a:t>is expected to be approved in </a:t>
            </a:r>
            <a:r>
              <a:rPr lang="en-US" sz="1200" b="1" i="1" dirty="0"/>
              <a:t>June’2025. </a:t>
            </a:r>
            <a:r>
              <a:rPr lang="en-US" sz="1200" i="1" dirty="0"/>
              <a:t>Other SA-WG SIDs (e.g., Security, etc.) are expected to be approved TBD</a:t>
            </a:r>
          </a:p>
          <a:p>
            <a:pPr lvl="2"/>
            <a:r>
              <a:rPr lang="en-US" sz="1200" b="1" i="1" dirty="0"/>
              <a:t>RAN-WG SIDs </a:t>
            </a:r>
            <a:r>
              <a:rPr lang="en-US" sz="1200" i="1" dirty="0"/>
              <a:t>are expected to be approved in </a:t>
            </a:r>
            <a:r>
              <a:rPr lang="en-US" sz="1200" b="1" i="1" dirty="0"/>
              <a:t>June’2025</a:t>
            </a:r>
          </a:p>
          <a:p>
            <a:pPr lvl="2"/>
            <a:r>
              <a:rPr lang="en-US" sz="1200" b="1" i="1" dirty="0"/>
              <a:t>CT-WG SIDs</a:t>
            </a:r>
            <a:r>
              <a:rPr lang="en-US" sz="1200" i="1" dirty="0"/>
              <a:t> are expected to be approved </a:t>
            </a:r>
            <a:r>
              <a:rPr lang="en-DE" sz="1200" i="1" dirty="0"/>
              <a:t>i</a:t>
            </a:r>
            <a:r>
              <a:rPr lang="en-GB" sz="1200" i="1" dirty="0"/>
              <a:t>n</a:t>
            </a:r>
            <a:r>
              <a:rPr lang="en-DE" sz="1200" i="1" dirty="0"/>
              <a:t> </a:t>
            </a:r>
            <a:r>
              <a:rPr lang="en-DE" sz="1200" b="1" i="1" dirty="0"/>
              <a:t>M</a:t>
            </a:r>
            <a:r>
              <a:rPr lang="en-GB" sz="1200" b="1" i="1" dirty="0"/>
              <a:t>a</a:t>
            </a:r>
            <a:r>
              <a:rPr lang="en-DE" sz="1200" b="1" i="1" dirty="0"/>
              <a:t>r</a:t>
            </a:r>
            <a:r>
              <a:rPr lang="en-GB" sz="1200" b="1" i="1" dirty="0"/>
              <a:t>c</a:t>
            </a:r>
            <a:r>
              <a:rPr lang="en-DE" sz="1200" b="1" i="1" dirty="0"/>
              <a:t>h</a:t>
            </a:r>
            <a:r>
              <a:rPr lang="en-US" sz="1200" b="1" i="1" dirty="0"/>
              <a:t>’202</a:t>
            </a:r>
            <a:r>
              <a:rPr lang="en-DE" sz="1200" b="1" i="1" dirty="0"/>
              <a:t>6 </a:t>
            </a:r>
            <a:r>
              <a:rPr lang="en-DE" sz="1200" i="1" dirty="0"/>
              <a:t>(</a:t>
            </a:r>
            <a:r>
              <a:rPr lang="en-GB" sz="1200" i="1" dirty="0"/>
              <a:t>d</a:t>
            </a:r>
            <a:r>
              <a:rPr lang="en-DE" sz="1200" i="1" dirty="0"/>
              <a:t>e</a:t>
            </a:r>
            <a:r>
              <a:rPr lang="en-GB" sz="1200" i="1" dirty="0"/>
              <a:t>p</a:t>
            </a:r>
            <a:r>
              <a:rPr lang="en-DE" sz="1200" i="1" dirty="0"/>
              <a:t>e</a:t>
            </a:r>
            <a:r>
              <a:rPr lang="en-GB" sz="1200" i="1" dirty="0"/>
              <a:t>n</a:t>
            </a:r>
            <a:r>
              <a:rPr lang="en-DE" sz="1200" i="1" dirty="0"/>
              <a:t>d</a:t>
            </a:r>
            <a:r>
              <a:rPr lang="en-GB" sz="1200" i="1" dirty="0"/>
              <a:t>s</a:t>
            </a:r>
            <a:r>
              <a:rPr lang="en-DE" sz="1200" i="1" dirty="0"/>
              <a:t> </a:t>
            </a:r>
            <a:r>
              <a:rPr lang="en-GB" sz="1200" i="1" dirty="0"/>
              <a:t>o</a:t>
            </a:r>
            <a:r>
              <a:rPr lang="en-DE" sz="1200" i="1" dirty="0"/>
              <a:t>n </a:t>
            </a:r>
            <a:r>
              <a:rPr lang="en-GB" sz="1200" i="1" dirty="0"/>
              <a:t>S</a:t>
            </a:r>
            <a:r>
              <a:rPr lang="en-DE" sz="1200" i="1" dirty="0"/>
              <a:t>A2 </a:t>
            </a:r>
            <a:r>
              <a:rPr lang="en-GB" sz="1200" i="1" dirty="0"/>
              <a:t>S</a:t>
            </a:r>
            <a:r>
              <a:rPr lang="en-DE" sz="1200" i="1" dirty="0"/>
              <a:t>I </a:t>
            </a:r>
            <a:r>
              <a:rPr lang="en-GB" sz="1200" i="1" dirty="0"/>
              <a:t>w</a:t>
            </a:r>
            <a:r>
              <a:rPr lang="en-DE" sz="1200" i="1" dirty="0"/>
              <a:t>o</a:t>
            </a:r>
            <a:r>
              <a:rPr lang="en-GB" sz="1200" i="1" dirty="0"/>
              <a:t>r</a:t>
            </a:r>
            <a:r>
              <a:rPr lang="en-DE" sz="1200" i="1" dirty="0"/>
              <a:t>k)</a:t>
            </a:r>
            <a:endParaRPr lang="en-US" sz="1200" i="1" dirty="0"/>
          </a:p>
          <a:p>
            <a:r>
              <a:rPr lang="en-US" sz="1600" b="1" i="1" dirty="0"/>
              <a:t>IMT-2030 submission and normative work for 6G </a:t>
            </a:r>
            <a:r>
              <a:rPr lang="en-US" sz="1600" i="1" dirty="0"/>
              <a:t>in 3GPP are expected to start from </a:t>
            </a:r>
            <a:r>
              <a:rPr lang="en-US" sz="1600" b="1" i="1" dirty="0"/>
              <a:t>Release 21</a:t>
            </a:r>
          </a:p>
          <a:p>
            <a:pPr lvl="1"/>
            <a:r>
              <a:rPr lang="en-US" sz="1400" b="1" i="1" dirty="0"/>
              <a:t>Release 21 </a:t>
            </a:r>
            <a:r>
              <a:rPr lang="en-US" sz="1400" i="1" dirty="0"/>
              <a:t>is expected to produce the 1</a:t>
            </a:r>
            <a:r>
              <a:rPr lang="en-US" sz="1400" i="1" baseline="30000" dirty="0"/>
              <a:t>st</a:t>
            </a:r>
            <a:r>
              <a:rPr lang="en-US" sz="1400" i="1" dirty="0"/>
              <a:t> set of 3GPP </a:t>
            </a:r>
            <a:r>
              <a:rPr lang="en-US" sz="1400" b="1" i="1" dirty="0"/>
              <a:t>6G technical specifications</a:t>
            </a:r>
            <a:r>
              <a:rPr lang="en-US" sz="1400" i="1" dirty="0"/>
              <a:t>, and will be the release for </a:t>
            </a:r>
            <a:r>
              <a:rPr lang="en-US" sz="1400" b="1" i="1" dirty="0"/>
              <a:t>IMT-2030 submission </a:t>
            </a:r>
            <a:r>
              <a:rPr lang="en-US" sz="1400" i="1" dirty="0"/>
              <a:t>before 2030</a:t>
            </a:r>
          </a:p>
          <a:p>
            <a:pPr lvl="1"/>
            <a:r>
              <a:rPr lang="en-US" sz="1400" b="1" i="1" dirty="0"/>
              <a:t>Release 21 </a:t>
            </a:r>
            <a:r>
              <a:rPr lang="en-US" sz="1400" i="1" dirty="0"/>
              <a:t>is expected to be delivered with a </a:t>
            </a:r>
            <a:r>
              <a:rPr lang="en-US" sz="1400" b="1" i="1" dirty="0"/>
              <a:t>single drop </a:t>
            </a:r>
            <a:r>
              <a:rPr lang="en-US" sz="1400" i="1" dirty="0"/>
              <a:t>(i.e., a single code freeze)</a:t>
            </a:r>
          </a:p>
          <a:p>
            <a:r>
              <a:rPr lang="en-US" sz="1600" i="1" dirty="0"/>
              <a:t>Target </a:t>
            </a:r>
            <a:r>
              <a:rPr lang="en-US" sz="1600" b="1" i="1" dirty="0"/>
              <a:t>TSG#103 (March’2024) </a:t>
            </a:r>
            <a:r>
              <a:rPr lang="en-US" sz="1600" i="1" dirty="0"/>
              <a:t>for the remaining detailed 6G timeline decisions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1E1DECD-D9D1-4CC5-BBB4-5FA5EF1D18F0}"/>
              </a:ext>
            </a:extLst>
          </p:cNvPr>
          <p:cNvSpPr txBox="1"/>
          <p:nvPr/>
        </p:nvSpPr>
        <p:spPr>
          <a:xfrm>
            <a:off x="4644203" y="1408473"/>
            <a:ext cx="570711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i="1" u="sng" dirty="0">
                <a:solidFill>
                  <a:srgbClr val="FF0000"/>
                </a:solidFill>
              </a:rPr>
              <a:t>High-Level Considerations for 6G Timeline</a:t>
            </a:r>
          </a:p>
        </p:txBody>
      </p:sp>
    </p:spTree>
    <p:extLst>
      <p:ext uri="{BB962C8B-B14F-4D97-AF65-F5344CB8AC3E}">
        <p14:creationId xmlns:p14="http://schemas.microsoft.com/office/powerpoint/2010/main" val="158626989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7912" y="503780"/>
            <a:ext cx="12883580" cy="530509"/>
          </a:xfrm>
        </p:spPr>
        <p:txBody>
          <a:bodyPr/>
          <a:lstStyle/>
          <a:p>
            <a:r>
              <a:rPr lang="en-US" dirty="0"/>
              <a:t>Proposal: Additional Details for TSG-Wide 6G Workshop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4A4A73E-58CD-F2D8-7011-B69EF55D6F2B}"/>
              </a:ext>
            </a:extLst>
          </p:cNvPr>
          <p:cNvSpPr txBox="1">
            <a:spLocks/>
          </p:cNvSpPr>
          <p:nvPr/>
        </p:nvSpPr>
        <p:spPr bwMode="auto">
          <a:xfrm>
            <a:off x="927012" y="1336915"/>
            <a:ext cx="12776375" cy="4086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b="1" kern="0" dirty="0">
                <a:solidFill>
                  <a:schemeClr val="bg1">
                    <a:lumMod val="50000"/>
                  </a:schemeClr>
                </a:solidFill>
              </a:rPr>
              <a:t>Note: TSG#102 endorsed the TSG-wide 6G workshop to be in</a:t>
            </a:r>
            <a:r>
              <a:rPr lang="en-US" sz="2400" b="1" kern="0" dirty="0"/>
              <a:t> </a:t>
            </a:r>
            <a:r>
              <a:rPr lang="en-US" sz="2400" b="1" kern="0" dirty="0">
                <a:solidFill>
                  <a:srgbClr val="0066FF"/>
                </a:solidFill>
              </a:rPr>
              <a:t>March’2025</a:t>
            </a:r>
          </a:p>
          <a:p>
            <a:r>
              <a:rPr lang="en-US" sz="2400" b="1" kern="0" dirty="0"/>
              <a:t>Proposal:</a:t>
            </a:r>
          </a:p>
          <a:p>
            <a:pPr lvl="1"/>
            <a:r>
              <a:rPr lang="en-US" sz="2000" b="1" kern="0" dirty="0"/>
              <a:t>TSG-Wide 6G Workshop: </a:t>
            </a:r>
            <a:r>
              <a:rPr lang="en-US" sz="2000" b="1" kern="0" dirty="0">
                <a:solidFill>
                  <a:srgbClr val="0066FF"/>
                </a:solidFill>
              </a:rPr>
              <a:t>Monday – Tuesday </a:t>
            </a:r>
            <a:r>
              <a:rPr lang="en-US" sz="2000" b="1" kern="0" dirty="0"/>
              <a:t>of the TSG#107 meeting week</a:t>
            </a:r>
          </a:p>
          <a:p>
            <a:pPr lvl="2"/>
            <a:r>
              <a:rPr lang="en-US" sz="1800" b="1" kern="0" dirty="0"/>
              <a:t>Details TBD (e.g., whether to have a joint or separate workshop across TSGs, how to handle contributions, etc.)</a:t>
            </a:r>
            <a:endParaRPr lang="en-US" sz="1400" b="1" kern="0" dirty="0"/>
          </a:p>
          <a:p>
            <a:pPr lvl="1"/>
            <a:r>
              <a:rPr lang="en-US" sz="2000" b="1" kern="0" dirty="0">
                <a:solidFill>
                  <a:srgbClr val="0066FF"/>
                </a:solidFill>
              </a:rPr>
              <a:t>TSG#107 plenary meetings </a:t>
            </a:r>
            <a:r>
              <a:rPr lang="en-US" sz="2000" b="1" kern="0" dirty="0"/>
              <a:t>are to be scheduled subsequently in the same week</a:t>
            </a:r>
          </a:p>
          <a:p>
            <a:pPr lvl="2"/>
            <a:r>
              <a:rPr lang="en-US" sz="1800" b="1" kern="0" dirty="0">
                <a:solidFill>
                  <a:srgbClr val="0066FF"/>
                </a:solidFill>
              </a:rPr>
              <a:t>RAN/SA:  Wed (0900) – Friday (1800)</a:t>
            </a:r>
          </a:p>
          <a:p>
            <a:pPr lvl="2"/>
            <a:r>
              <a:rPr lang="en-US" sz="1800" b="1" kern="0" dirty="0">
                <a:solidFill>
                  <a:srgbClr val="0066FF"/>
                </a:solidFill>
              </a:rPr>
              <a:t>CT:  Wed (0900) – Thursday (1200)</a:t>
            </a:r>
          </a:p>
          <a:p>
            <a:pPr lvl="1"/>
            <a:endParaRPr lang="en-US" sz="1800" b="1" kern="0" dirty="0"/>
          </a:p>
        </p:txBody>
      </p:sp>
    </p:spTree>
    <p:extLst>
      <p:ext uri="{BB962C8B-B14F-4D97-AF65-F5344CB8AC3E}">
        <p14:creationId xmlns:p14="http://schemas.microsoft.com/office/powerpoint/2010/main" val="63455729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7815" y="502601"/>
            <a:ext cx="11619893" cy="530509"/>
          </a:xfrm>
        </p:spPr>
        <p:txBody>
          <a:bodyPr/>
          <a:lstStyle/>
          <a:p>
            <a:r>
              <a:rPr lang="en-US" dirty="0"/>
              <a:t>Proposal: Additional Details for 3GPP SIs for 6G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1540" y="1274742"/>
            <a:ext cx="11802758" cy="5198793"/>
          </a:xfrm>
        </p:spPr>
        <p:txBody>
          <a:bodyPr/>
          <a:lstStyle/>
          <a:p>
            <a:r>
              <a:rPr lang="en-US" sz="2400" b="1" dirty="0">
                <a:solidFill>
                  <a:srgbClr val="0066FF"/>
                </a:solidFill>
              </a:rPr>
              <a:t>SA SI approvals: </a:t>
            </a:r>
            <a:r>
              <a:rPr lang="en-US" sz="2400" b="1" dirty="0">
                <a:solidFill>
                  <a:srgbClr val="1E9657"/>
                </a:solidFill>
              </a:rPr>
              <a:t>as endorsed in TSG#102, </a:t>
            </a:r>
            <a:r>
              <a:rPr lang="en-US" sz="2400" b="1" dirty="0"/>
              <a:t>no new update</a:t>
            </a:r>
          </a:p>
          <a:p>
            <a:pPr lvl="1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SA1 SI approval: TSG#105 (Sept2024)</a:t>
            </a:r>
          </a:p>
          <a:p>
            <a:pPr lvl="1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SA2 SI approval: TSG#108 (June’2025)</a:t>
            </a:r>
            <a:endParaRPr lang="en-US" sz="1400" b="1" dirty="0">
              <a:solidFill>
                <a:schemeClr val="bg1">
                  <a:lumMod val="50000"/>
                </a:schemeClr>
              </a:solidFill>
            </a:endParaRPr>
          </a:p>
          <a:p>
            <a:pPr lvl="1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Other SA WGs SI approval: Details TBD</a:t>
            </a:r>
          </a:p>
          <a:p>
            <a:r>
              <a:rPr lang="en-US" sz="2400" b="1" dirty="0">
                <a:solidFill>
                  <a:srgbClr val="0066FF"/>
                </a:solidFill>
              </a:rPr>
              <a:t>RAN</a:t>
            </a:r>
            <a:endParaRPr lang="en-US" sz="2400" b="1" dirty="0"/>
          </a:p>
          <a:p>
            <a:pPr lvl="1"/>
            <a:r>
              <a:rPr lang="en-US" sz="1600" b="1" dirty="0">
                <a:solidFill>
                  <a:srgbClr val="00B050"/>
                </a:solidFill>
              </a:rPr>
              <a:t>Note: Approval of RAN WG SIs was endorsed in TSG#102 to be in TSG#108 (June’2025)</a:t>
            </a:r>
          </a:p>
          <a:p>
            <a:pPr lvl="1"/>
            <a:r>
              <a:rPr lang="en-US" sz="1800" b="1" dirty="0">
                <a:solidFill>
                  <a:srgbClr val="0066FF"/>
                </a:solidFill>
              </a:rPr>
              <a:t>RAN-level SI Approval</a:t>
            </a:r>
          </a:p>
          <a:p>
            <a:pPr lvl="2"/>
            <a:r>
              <a:rPr lang="en-US" sz="1600" b="1" dirty="0">
                <a:solidFill>
                  <a:srgbClr val="0066FF"/>
                </a:solidFill>
              </a:rPr>
              <a:t>Decide whether it’s necessary to have an early RAN-level study focusing on 3GPP input to the ITU-R KPI/TPR process</a:t>
            </a:r>
          </a:p>
          <a:p>
            <a:pPr lvl="3"/>
            <a:r>
              <a:rPr lang="en-US" sz="1400" b="1" dirty="0">
                <a:solidFill>
                  <a:srgbClr val="FF0000"/>
                </a:solidFill>
              </a:rPr>
              <a:t>To be discussed in RAN#103 before the joint session. </a:t>
            </a:r>
          </a:p>
          <a:p>
            <a:pPr lvl="2"/>
            <a:r>
              <a:rPr lang="en-US" sz="1600" b="1" dirty="0">
                <a:solidFill>
                  <a:srgbClr val="0066FF"/>
                </a:solidFill>
              </a:rPr>
              <a:t>RAN-level study approval should be ahead of RAN WGs’ SI. </a:t>
            </a:r>
            <a:endParaRPr lang="en-US" sz="1600" b="1" dirty="0"/>
          </a:p>
          <a:p>
            <a:pPr lvl="3"/>
            <a:r>
              <a:rPr lang="en-US" sz="1600" b="1" dirty="0">
                <a:solidFill>
                  <a:srgbClr val="7030A0"/>
                </a:solidFill>
              </a:rPr>
              <a:t>RAN-level SI approval is in Dec 2024. RAN-level SI starts in Mar 2025. </a:t>
            </a:r>
          </a:p>
          <a:p>
            <a:r>
              <a:rPr lang="en-US" sz="2400" b="1" dirty="0">
                <a:solidFill>
                  <a:srgbClr val="0066FF"/>
                </a:solidFill>
              </a:rPr>
              <a:t>CT </a:t>
            </a:r>
            <a:r>
              <a:rPr lang="en-DE" sz="2400" b="1" dirty="0">
                <a:solidFill>
                  <a:srgbClr val="0066FF"/>
                </a:solidFill>
              </a:rPr>
              <a:t> </a:t>
            </a:r>
            <a:r>
              <a:rPr lang="en-GB" sz="2400" b="1" dirty="0">
                <a:solidFill>
                  <a:srgbClr val="0066FF"/>
                </a:solidFill>
              </a:rPr>
              <a:t>l</a:t>
            </a:r>
            <a:r>
              <a:rPr lang="en-DE" sz="2400" b="1" dirty="0">
                <a:solidFill>
                  <a:srgbClr val="0066FF"/>
                </a:solidFill>
              </a:rPr>
              <a:t>e</a:t>
            </a:r>
            <a:r>
              <a:rPr lang="en-GB" sz="2400" b="1" dirty="0">
                <a:solidFill>
                  <a:srgbClr val="0066FF"/>
                </a:solidFill>
              </a:rPr>
              <a:t>v</a:t>
            </a:r>
            <a:r>
              <a:rPr lang="en-DE" sz="2400" b="1" dirty="0">
                <a:solidFill>
                  <a:srgbClr val="0066FF"/>
                </a:solidFill>
              </a:rPr>
              <a:t>e</a:t>
            </a:r>
            <a:r>
              <a:rPr lang="en-GB" sz="2400" b="1" dirty="0">
                <a:solidFill>
                  <a:srgbClr val="0066FF"/>
                </a:solidFill>
              </a:rPr>
              <a:t>l</a:t>
            </a:r>
            <a:r>
              <a:rPr lang="en-DE" sz="2400" b="1" dirty="0">
                <a:solidFill>
                  <a:srgbClr val="0066FF"/>
                </a:solidFill>
              </a:rPr>
              <a:t> </a:t>
            </a:r>
            <a:r>
              <a:rPr lang="en-US" sz="2400" b="1" dirty="0">
                <a:solidFill>
                  <a:srgbClr val="0066FF"/>
                </a:solidFill>
              </a:rPr>
              <a:t>SI Approval</a:t>
            </a:r>
          </a:p>
          <a:p>
            <a:pPr lvl="1"/>
            <a:r>
              <a:rPr lang="en-US" sz="1800" b="1" dirty="0">
                <a:solidFill>
                  <a:srgbClr val="0066FF"/>
                </a:solidFill>
              </a:rPr>
              <a:t>Plenary level:</a:t>
            </a:r>
            <a:r>
              <a:rPr lang="en-DE" sz="1800" b="1" dirty="0">
                <a:solidFill>
                  <a:srgbClr val="0066FF"/>
                </a:solidFill>
              </a:rPr>
              <a:t> </a:t>
            </a:r>
            <a:r>
              <a:rPr lang="en-US" sz="1800" b="1" dirty="0">
                <a:solidFill>
                  <a:srgbClr val="0066FF"/>
                </a:solidFill>
              </a:rPr>
              <a:t> </a:t>
            </a:r>
            <a:r>
              <a:rPr lang="en-DE" sz="1800" b="1" dirty="0">
                <a:solidFill>
                  <a:srgbClr val="0066FF"/>
                </a:solidFill>
              </a:rPr>
              <a:t>T</a:t>
            </a:r>
            <a:r>
              <a:rPr lang="en-GB" sz="1800" b="1" dirty="0">
                <a:solidFill>
                  <a:srgbClr val="0066FF"/>
                </a:solidFill>
              </a:rPr>
              <a:t>S</a:t>
            </a:r>
            <a:r>
              <a:rPr lang="en-DE" sz="1800" b="1" dirty="0">
                <a:solidFill>
                  <a:srgbClr val="0066FF"/>
                </a:solidFill>
              </a:rPr>
              <a:t>G#111 (</a:t>
            </a:r>
            <a:r>
              <a:rPr lang="en-US" sz="1800" b="1" dirty="0">
                <a:solidFill>
                  <a:srgbClr val="0066FF"/>
                </a:solidFill>
              </a:rPr>
              <a:t>March</a:t>
            </a:r>
            <a:r>
              <a:rPr lang="en-DE" sz="1800" b="1" dirty="0">
                <a:solidFill>
                  <a:srgbClr val="0066FF"/>
                </a:solidFill>
              </a:rPr>
              <a:t>‘</a:t>
            </a:r>
            <a:r>
              <a:rPr lang="en-US" sz="1800" b="1" dirty="0">
                <a:solidFill>
                  <a:srgbClr val="0066FF"/>
                </a:solidFill>
              </a:rPr>
              <a:t>2026</a:t>
            </a:r>
            <a:r>
              <a:rPr lang="en-DE" sz="1800" b="1" dirty="0">
                <a:solidFill>
                  <a:srgbClr val="0066FF"/>
                </a:solidFill>
              </a:rPr>
              <a:t>)</a:t>
            </a:r>
            <a:r>
              <a:rPr lang="en-US" sz="1800" b="1" dirty="0">
                <a:solidFill>
                  <a:srgbClr val="FF0000"/>
                </a:solidFill>
              </a:rPr>
              <a:t> </a:t>
            </a:r>
            <a:r>
              <a:rPr lang="en-US" sz="1800" b="1" dirty="0">
                <a:solidFill>
                  <a:srgbClr val="0066FF"/>
                </a:solidFill>
              </a:rPr>
              <a:t>at the latest</a:t>
            </a:r>
            <a:endParaRPr lang="en-DE" sz="1800" b="1" dirty="0">
              <a:solidFill>
                <a:srgbClr val="0066FF"/>
              </a:solidFill>
            </a:endParaRPr>
          </a:p>
          <a:p>
            <a:pPr lvl="2"/>
            <a:r>
              <a:rPr lang="en-US" sz="1400" b="1" dirty="0">
                <a:solidFill>
                  <a:srgbClr val="7030A0"/>
                </a:solidFill>
              </a:rPr>
              <a:t>Similar to 5G </a:t>
            </a:r>
            <a:r>
              <a:rPr lang="en-DE" sz="1400" b="1" dirty="0">
                <a:solidFill>
                  <a:srgbClr val="7030A0"/>
                </a:solidFill>
              </a:rPr>
              <a:t>C</a:t>
            </a:r>
            <a:r>
              <a:rPr lang="en-GB" sz="1400" b="1" dirty="0">
                <a:solidFill>
                  <a:srgbClr val="7030A0"/>
                </a:solidFill>
              </a:rPr>
              <a:t>T</a:t>
            </a:r>
            <a:r>
              <a:rPr lang="en-US" sz="1400" b="1" dirty="0">
                <a:solidFill>
                  <a:srgbClr val="7030A0"/>
                </a:solidFill>
              </a:rPr>
              <a:t> stud</a:t>
            </a:r>
            <a:r>
              <a:rPr lang="en-DE" sz="1400" b="1" dirty="0">
                <a:solidFill>
                  <a:srgbClr val="7030A0"/>
                </a:solidFill>
              </a:rPr>
              <a:t>i</a:t>
            </a:r>
            <a:r>
              <a:rPr lang="en-GB" sz="1400" b="1" dirty="0">
                <a:solidFill>
                  <a:srgbClr val="7030A0"/>
                </a:solidFill>
              </a:rPr>
              <a:t>e</a:t>
            </a:r>
            <a:r>
              <a:rPr lang="en-DE" sz="1400" b="1" dirty="0">
                <a:solidFill>
                  <a:srgbClr val="7030A0"/>
                </a:solidFill>
              </a:rPr>
              <a:t>s</a:t>
            </a:r>
            <a:r>
              <a:rPr lang="en-US" sz="1400" b="1" dirty="0">
                <a:solidFill>
                  <a:srgbClr val="7030A0"/>
                </a:solidFill>
              </a:rPr>
              <a:t> (e.g. </a:t>
            </a:r>
            <a:r>
              <a:rPr lang="en-DE" sz="1400" b="1" dirty="0">
                <a:solidFill>
                  <a:srgbClr val="7030A0"/>
                </a:solidFill>
              </a:rPr>
              <a:t>P</a:t>
            </a:r>
            <a:r>
              <a:rPr lang="en-GB" sz="1400" b="1" dirty="0">
                <a:solidFill>
                  <a:srgbClr val="7030A0"/>
                </a:solidFill>
              </a:rPr>
              <a:t>r</a:t>
            </a:r>
            <a:r>
              <a:rPr lang="en-DE" sz="1400" b="1" dirty="0">
                <a:solidFill>
                  <a:srgbClr val="7030A0"/>
                </a:solidFill>
              </a:rPr>
              <a:t>o</a:t>
            </a:r>
            <a:r>
              <a:rPr lang="en-GB" sz="1400" b="1" dirty="0">
                <a:solidFill>
                  <a:srgbClr val="7030A0"/>
                </a:solidFill>
              </a:rPr>
              <a:t>t</a:t>
            </a:r>
            <a:r>
              <a:rPr lang="en-DE" sz="1400" b="1" dirty="0">
                <a:solidFill>
                  <a:srgbClr val="7030A0"/>
                </a:solidFill>
              </a:rPr>
              <a:t>o</a:t>
            </a:r>
            <a:r>
              <a:rPr lang="en-GB" sz="1400" b="1" dirty="0">
                <a:solidFill>
                  <a:srgbClr val="7030A0"/>
                </a:solidFill>
              </a:rPr>
              <a:t>c</a:t>
            </a:r>
            <a:r>
              <a:rPr lang="en-DE" sz="1400" b="1" dirty="0">
                <a:solidFill>
                  <a:srgbClr val="7030A0"/>
                </a:solidFill>
              </a:rPr>
              <a:t>o</a:t>
            </a:r>
            <a:r>
              <a:rPr lang="en-GB" sz="1400" b="1" dirty="0">
                <a:solidFill>
                  <a:srgbClr val="7030A0"/>
                </a:solidFill>
              </a:rPr>
              <a:t>l</a:t>
            </a:r>
            <a:r>
              <a:rPr lang="en-DE" sz="1400" b="1" dirty="0">
                <a:solidFill>
                  <a:srgbClr val="7030A0"/>
                </a:solidFill>
              </a:rPr>
              <a:t> </a:t>
            </a:r>
            <a:r>
              <a:rPr lang="en-GB" sz="1400" b="1" dirty="0">
                <a:solidFill>
                  <a:srgbClr val="7030A0"/>
                </a:solidFill>
              </a:rPr>
              <a:t>s</a:t>
            </a:r>
            <a:r>
              <a:rPr lang="en-DE" sz="1400" b="1" dirty="0">
                <a:solidFill>
                  <a:srgbClr val="7030A0"/>
                </a:solidFill>
              </a:rPr>
              <a:t>e</a:t>
            </a:r>
            <a:r>
              <a:rPr lang="en-GB" sz="1400" b="1" dirty="0">
                <a:solidFill>
                  <a:srgbClr val="7030A0"/>
                </a:solidFill>
              </a:rPr>
              <a:t>l</a:t>
            </a:r>
            <a:r>
              <a:rPr lang="en-DE" sz="1400" b="1" dirty="0">
                <a:solidFill>
                  <a:srgbClr val="7030A0"/>
                </a:solidFill>
              </a:rPr>
              <a:t>e</a:t>
            </a:r>
            <a:r>
              <a:rPr lang="en-GB" sz="1400" b="1" dirty="0">
                <a:solidFill>
                  <a:srgbClr val="7030A0"/>
                </a:solidFill>
              </a:rPr>
              <a:t>c</a:t>
            </a:r>
            <a:r>
              <a:rPr lang="en-DE" sz="1400" b="1" dirty="0">
                <a:solidFill>
                  <a:srgbClr val="7030A0"/>
                </a:solidFill>
              </a:rPr>
              <a:t>t</a:t>
            </a:r>
            <a:r>
              <a:rPr lang="en-GB" sz="1400" b="1" dirty="0">
                <a:solidFill>
                  <a:srgbClr val="7030A0"/>
                </a:solidFill>
              </a:rPr>
              <a:t>i</a:t>
            </a:r>
            <a:r>
              <a:rPr lang="en-DE" sz="1400" b="1" dirty="0">
                <a:solidFill>
                  <a:srgbClr val="7030A0"/>
                </a:solidFill>
              </a:rPr>
              <a:t>o</a:t>
            </a:r>
            <a:r>
              <a:rPr lang="en-GB" sz="1400" b="1" dirty="0">
                <a:solidFill>
                  <a:srgbClr val="7030A0"/>
                </a:solidFill>
              </a:rPr>
              <a:t>n</a:t>
            </a:r>
            <a:r>
              <a:rPr lang="en-DE" sz="1400" b="1" dirty="0">
                <a:solidFill>
                  <a:srgbClr val="7030A0"/>
                </a:solidFill>
              </a:rPr>
              <a:t> </a:t>
            </a:r>
            <a:r>
              <a:rPr lang="en-GB" sz="1400" b="1" dirty="0">
                <a:solidFill>
                  <a:srgbClr val="7030A0"/>
                </a:solidFill>
              </a:rPr>
              <a:t>a</a:t>
            </a:r>
            <a:r>
              <a:rPr lang="en-DE" sz="1400" b="1" dirty="0">
                <a:solidFill>
                  <a:srgbClr val="7030A0"/>
                </a:solidFill>
              </a:rPr>
              <a:t>n</a:t>
            </a:r>
            <a:r>
              <a:rPr lang="en-GB" sz="1400" b="1" dirty="0">
                <a:solidFill>
                  <a:srgbClr val="7030A0"/>
                </a:solidFill>
              </a:rPr>
              <a:t>d</a:t>
            </a:r>
            <a:r>
              <a:rPr lang="en-DE" sz="1400" b="1" dirty="0">
                <a:solidFill>
                  <a:srgbClr val="7030A0"/>
                </a:solidFill>
              </a:rPr>
              <a:t> </a:t>
            </a:r>
            <a:r>
              <a:rPr lang="en-GB" sz="1400" b="1" dirty="0">
                <a:solidFill>
                  <a:srgbClr val="7030A0"/>
                </a:solidFill>
              </a:rPr>
              <a:t>P</a:t>
            </a:r>
            <a:r>
              <a:rPr lang="en-DE" sz="1400" b="1" dirty="0">
                <a:solidFill>
                  <a:srgbClr val="7030A0"/>
                </a:solidFill>
              </a:rPr>
              <a:t>r</a:t>
            </a:r>
            <a:r>
              <a:rPr lang="en-GB" sz="1400" b="1" dirty="0">
                <a:solidFill>
                  <a:srgbClr val="7030A0"/>
                </a:solidFill>
              </a:rPr>
              <a:t>o</a:t>
            </a:r>
            <a:r>
              <a:rPr lang="en-DE" sz="1400" b="1" dirty="0">
                <a:solidFill>
                  <a:srgbClr val="7030A0"/>
                </a:solidFill>
              </a:rPr>
              <a:t>t</a:t>
            </a:r>
            <a:r>
              <a:rPr lang="en-GB" sz="1400" b="1" dirty="0">
                <a:solidFill>
                  <a:srgbClr val="7030A0"/>
                </a:solidFill>
              </a:rPr>
              <a:t>o</a:t>
            </a:r>
            <a:r>
              <a:rPr lang="en-DE" sz="1400" b="1" dirty="0">
                <a:solidFill>
                  <a:srgbClr val="7030A0"/>
                </a:solidFill>
              </a:rPr>
              <a:t>c</a:t>
            </a:r>
            <a:r>
              <a:rPr lang="en-GB" sz="1400" b="1" dirty="0">
                <a:solidFill>
                  <a:srgbClr val="7030A0"/>
                </a:solidFill>
              </a:rPr>
              <a:t>o</a:t>
            </a:r>
            <a:r>
              <a:rPr lang="en-DE" sz="1400" b="1" dirty="0">
                <a:solidFill>
                  <a:srgbClr val="7030A0"/>
                </a:solidFill>
              </a:rPr>
              <a:t>l </a:t>
            </a:r>
            <a:r>
              <a:rPr lang="en-GB" sz="1400" b="1" dirty="0">
                <a:solidFill>
                  <a:srgbClr val="7030A0"/>
                </a:solidFill>
              </a:rPr>
              <a:t>i</a:t>
            </a:r>
            <a:r>
              <a:rPr lang="en-DE" sz="1400" b="1" dirty="0">
                <a:solidFill>
                  <a:srgbClr val="7030A0"/>
                </a:solidFill>
              </a:rPr>
              <a:t>m</a:t>
            </a:r>
            <a:r>
              <a:rPr lang="en-GB" sz="1400" b="1" dirty="0">
                <a:solidFill>
                  <a:srgbClr val="7030A0"/>
                </a:solidFill>
              </a:rPr>
              <a:t>p</a:t>
            </a:r>
            <a:r>
              <a:rPr lang="en-DE" sz="1400" b="1" dirty="0">
                <a:solidFill>
                  <a:srgbClr val="7030A0"/>
                </a:solidFill>
              </a:rPr>
              <a:t>r</a:t>
            </a:r>
            <a:r>
              <a:rPr lang="en-GB" sz="1400" b="1" dirty="0">
                <a:solidFill>
                  <a:srgbClr val="7030A0"/>
                </a:solidFill>
              </a:rPr>
              <a:t>o</a:t>
            </a:r>
            <a:r>
              <a:rPr lang="en-DE" sz="1400" b="1" dirty="0">
                <a:solidFill>
                  <a:srgbClr val="7030A0"/>
                </a:solidFill>
              </a:rPr>
              <a:t>v</a:t>
            </a:r>
            <a:r>
              <a:rPr lang="en-GB" sz="1400" b="1" dirty="0">
                <a:solidFill>
                  <a:srgbClr val="7030A0"/>
                </a:solidFill>
              </a:rPr>
              <a:t>e</a:t>
            </a:r>
            <a:r>
              <a:rPr lang="en-DE" sz="1400" b="1" dirty="0">
                <a:solidFill>
                  <a:srgbClr val="7030A0"/>
                </a:solidFill>
              </a:rPr>
              <a:t>ments</a:t>
            </a:r>
            <a:r>
              <a:rPr lang="en-US" sz="1400" b="1" dirty="0">
                <a:solidFill>
                  <a:srgbClr val="7030A0"/>
                </a:solidFill>
              </a:rPr>
              <a:t>, etc.</a:t>
            </a:r>
            <a:r>
              <a:rPr lang="en-DE" sz="1400" b="1" dirty="0">
                <a:solidFill>
                  <a:srgbClr val="7030A0"/>
                </a:solidFill>
              </a:rPr>
              <a:t> </a:t>
            </a:r>
            <a:r>
              <a:rPr lang="en-US" sz="1400" b="1">
                <a:solidFill>
                  <a:srgbClr val="7030A0"/>
                </a:solidFill>
              </a:rPr>
              <a:t>depending</a:t>
            </a:r>
            <a:r>
              <a:rPr lang="en-DE" sz="1400" b="1">
                <a:solidFill>
                  <a:srgbClr val="7030A0"/>
                </a:solidFill>
              </a:rPr>
              <a:t> </a:t>
            </a:r>
            <a:r>
              <a:rPr lang="en-DE" sz="1400" b="1" dirty="0">
                <a:solidFill>
                  <a:srgbClr val="7030A0"/>
                </a:solidFill>
              </a:rPr>
              <a:t>on SA2 </a:t>
            </a:r>
            <a:r>
              <a:rPr lang="en-GB" sz="1400" b="1" dirty="0">
                <a:solidFill>
                  <a:srgbClr val="7030A0"/>
                </a:solidFill>
              </a:rPr>
              <a:t>progress</a:t>
            </a:r>
            <a:r>
              <a:rPr lang="en-US" sz="1400" b="1" dirty="0">
                <a:solidFill>
                  <a:srgbClr val="7030A0"/>
                </a:solidFill>
              </a:rPr>
              <a:t>).  Details TBD</a:t>
            </a:r>
            <a:r>
              <a:rPr lang="en-DE" sz="1400" b="1" dirty="0">
                <a:solidFill>
                  <a:srgbClr val="7030A0"/>
                </a:solidFill>
              </a:rPr>
              <a:t>.</a:t>
            </a:r>
            <a:endParaRPr lang="en-US" sz="1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61993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24" y="503780"/>
            <a:ext cx="11858892" cy="530509"/>
          </a:xfrm>
        </p:spPr>
        <p:txBody>
          <a:bodyPr/>
          <a:lstStyle/>
          <a:p>
            <a:r>
              <a:rPr lang="en-US" dirty="0"/>
              <a:t>Proposal: Additional Details for Rel-20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0E9ADD8-9F3F-32F9-C52F-DBF198960F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3703" y="1297537"/>
            <a:ext cx="11802758" cy="5137130"/>
          </a:xfrm>
        </p:spPr>
        <p:txBody>
          <a:bodyPr/>
          <a:lstStyle/>
          <a:p>
            <a:r>
              <a:rPr lang="en-US" sz="2400" b="1" dirty="0">
                <a:solidFill>
                  <a:srgbClr val="0066FF"/>
                </a:solidFill>
              </a:rPr>
              <a:t>Critical to continue 5G-Advanced evolutions in Rel-20, </a:t>
            </a:r>
            <a:r>
              <a:rPr lang="en-US" sz="2400" b="1" dirty="0"/>
              <a:t>in parallel with the 6G study, to address urgent commercial needs</a:t>
            </a:r>
          </a:p>
          <a:p>
            <a:r>
              <a:rPr lang="en-US" sz="2400" dirty="0"/>
              <a:t>Thus, necessary to decide the duration for </a:t>
            </a:r>
            <a:r>
              <a:rPr lang="en-US" sz="2400" b="1" dirty="0">
                <a:solidFill>
                  <a:srgbClr val="0066FF"/>
                </a:solidFill>
              </a:rPr>
              <a:t>Rel-20 by considering both 5G-Advanced evolution and 6G study needs</a:t>
            </a:r>
          </a:p>
          <a:p>
            <a:r>
              <a:rPr lang="en-US" sz="2400" dirty="0"/>
              <a:t>Proposal: </a:t>
            </a:r>
            <a:r>
              <a:rPr lang="en-US" sz="2400" b="1" u="sng" dirty="0">
                <a:solidFill>
                  <a:srgbClr val="0066FF"/>
                </a:solidFill>
              </a:rPr>
              <a:t>in Rel-20</a:t>
            </a:r>
          </a:p>
          <a:p>
            <a:pPr lvl="1"/>
            <a:r>
              <a:rPr lang="en-US" sz="2000" b="1" dirty="0">
                <a:solidFill>
                  <a:srgbClr val="0066FF"/>
                </a:solidFill>
              </a:rPr>
              <a:t>For 5G-Advanced: 18-month</a:t>
            </a:r>
            <a:r>
              <a:rPr lang="en-US" sz="2000" dirty="0"/>
              <a:t>. Assuming no delay of Rel-19, it implies the following dates</a:t>
            </a:r>
            <a:endParaRPr lang="en-US" sz="1100" dirty="0"/>
          </a:p>
          <a:p>
            <a:pPr lvl="2"/>
            <a:r>
              <a:rPr lang="en-US" sz="1800" b="1" kern="0" dirty="0"/>
              <a:t>Stage-1 freeze : Jun 2025</a:t>
            </a:r>
          </a:p>
          <a:p>
            <a:pPr lvl="2"/>
            <a:r>
              <a:rPr lang="en-US" sz="1800" b="1" kern="0" dirty="0"/>
              <a:t>Stage-2 freeze : Jun 2026 (80%); Sep 2026 (100%)</a:t>
            </a:r>
          </a:p>
          <a:p>
            <a:pPr lvl="2"/>
            <a:r>
              <a:rPr lang="en-US" sz="1800" b="1" kern="0" dirty="0"/>
              <a:t>Stage-3 freeze : Mar 2027</a:t>
            </a:r>
          </a:p>
          <a:p>
            <a:pPr lvl="2"/>
            <a:r>
              <a:rPr lang="en-US" sz="1800" b="1" kern="0" dirty="0"/>
              <a:t>ASN.1/</a:t>
            </a:r>
            <a:r>
              <a:rPr lang="en-US" sz="1800" b="1" kern="0" dirty="0" err="1"/>
              <a:t>OpenAPI</a:t>
            </a:r>
            <a:r>
              <a:rPr lang="en-US" sz="1800" b="1" kern="0" dirty="0"/>
              <a:t> freeze: June 2027</a:t>
            </a:r>
          </a:p>
          <a:p>
            <a:pPr lvl="1"/>
            <a:r>
              <a:rPr lang="en-US" sz="2000" b="1" dirty="0">
                <a:solidFill>
                  <a:srgbClr val="0066FF"/>
                </a:solidFill>
              </a:rPr>
              <a:t>For 6G SI, aim for 18 months. Can be revisited at later TSGs based on SI progress. </a:t>
            </a:r>
          </a:p>
          <a:p>
            <a:pPr lvl="2"/>
            <a:r>
              <a:rPr lang="en-US" sz="1800" b="1" dirty="0"/>
              <a:t>SA1/SA2 6G SI may continue beyond Stage-1/Stage-2 freeze dates. </a:t>
            </a:r>
          </a:p>
          <a:p>
            <a:pPr lvl="2"/>
            <a:r>
              <a:rPr lang="en-US" sz="1800" b="1" dirty="0"/>
              <a:t>RAN WG 6G SI may or may not be aligned with the stage-3 dates.</a:t>
            </a:r>
          </a:p>
          <a:p>
            <a:pPr lvl="2"/>
            <a:r>
              <a:rPr lang="en-US" sz="1800" b="1" dirty="0"/>
              <a:t>CT SI will start 9 months after approval of SA2 SI.  </a:t>
            </a:r>
            <a:endParaRPr lang="en-US" sz="1265" dirty="0"/>
          </a:p>
        </p:txBody>
      </p:sp>
    </p:spTree>
    <p:extLst>
      <p:ext uri="{BB962C8B-B14F-4D97-AF65-F5344CB8AC3E}">
        <p14:creationId xmlns:p14="http://schemas.microsoft.com/office/powerpoint/2010/main" val="184047968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24" y="503780"/>
            <a:ext cx="11858892" cy="530509"/>
          </a:xfrm>
        </p:spPr>
        <p:txBody>
          <a:bodyPr/>
          <a:lstStyle/>
          <a:p>
            <a:r>
              <a:rPr lang="en-US" dirty="0"/>
              <a:t>Proposal: Additional Details for Rel-21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0E9ADD8-9F3F-32F9-C52F-DBF198960F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6765" y="1371600"/>
            <a:ext cx="11802758" cy="4851400"/>
          </a:xfrm>
        </p:spPr>
        <p:txBody>
          <a:bodyPr/>
          <a:lstStyle/>
          <a:p>
            <a:r>
              <a:rPr lang="en-US" sz="2400" b="1" dirty="0"/>
              <a:t>Duration for Rel-21 requires more careful analysis</a:t>
            </a:r>
            <a:endParaRPr lang="en-US" sz="1800" dirty="0">
              <a:highlight>
                <a:srgbClr val="FFFF00"/>
              </a:highlight>
            </a:endParaRPr>
          </a:p>
          <a:p>
            <a:pPr lvl="1"/>
            <a:r>
              <a:rPr lang="en-US" sz="2000" dirty="0"/>
              <a:t>Commercial deployment needs</a:t>
            </a:r>
          </a:p>
          <a:p>
            <a:pPr lvl="1"/>
            <a:r>
              <a:rPr lang="en-US" sz="2000" dirty="0"/>
              <a:t>ITU-R submission needs</a:t>
            </a:r>
          </a:p>
          <a:p>
            <a:pPr lvl="1"/>
            <a:r>
              <a:rPr lang="en-US" sz="2000" dirty="0"/>
              <a:t>Study outcome from Rel-20</a:t>
            </a:r>
          </a:p>
          <a:p>
            <a:pPr lvl="1"/>
            <a:r>
              <a:rPr lang="en-US" sz="2000" dirty="0"/>
              <a:t>Etc.</a:t>
            </a:r>
          </a:p>
          <a:p>
            <a:r>
              <a:rPr lang="en-US" sz="2400" b="1" dirty="0"/>
              <a:t>Proposal:</a:t>
            </a:r>
          </a:p>
          <a:p>
            <a:pPr lvl="1"/>
            <a:r>
              <a:rPr lang="en-US" sz="2000" b="1" dirty="0">
                <a:solidFill>
                  <a:srgbClr val="0066FF"/>
                </a:solidFill>
              </a:rPr>
              <a:t>ASN.1/</a:t>
            </a:r>
            <a:r>
              <a:rPr lang="en-US" sz="2000" b="1" dirty="0" err="1">
                <a:solidFill>
                  <a:srgbClr val="0066FF"/>
                </a:solidFill>
              </a:rPr>
              <a:t>OpenAPI</a:t>
            </a:r>
            <a:r>
              <a:rPr lang="en-US" sz="2000" b="1" dirty="0">
                <a:solidFill>
                  <a:srgbClr val="0066FF"/>
                </a:solidFill>
              </a:rPr>
              <a:t> Code freeze for Rel-21 should be at least 6 months </a:t>
            </a:r>
            <a:r>
              <a:rPr lang="en-US" sz="2000" b="1">
                <a:solidFill>
                  <a:srgbClr val="0066FF"/>
                </a:solidFill>
              </a:rPr>
              <a:t>before the IMT2030 submission deadline (June’2030)</a:t>
            </a:r>
            <a:endParaRPr lang="en-US" sz="2000" b="1" dirty="0">
              <a:solidFill>
                <a:srgbClr val="0066FF"/>
              </a:solidFill>
            </a:endParaRPr>
          </a:p>
          <a:p>
            <a:pPr lvl="2"/>
            <a:r>
              <a:rPr lang="en-US" sz="1465" b="1" dirty="0">
                <a:solidFill>
                  <a:srgbClr val="0066FF"/>
                </a:solidFill>
              </a:rPr>
              <a:t>Tentative Rel-21 ASN.1/</a:t>
            </a:r>
            <a:r>
              <a:rPr lang="en-US" sz="1465" b="1" dirty="0" err="1">
                <a:solidFill>
                  <a:srgbClr val="0066FF"/>
                </a:solidFill>
              </a:rPr>
              <a:t>OpenAPI</a:t>
            </a:r>
            <a:r>
              <a:rPr lang="en-US" sz="1465" b="1" dirty="0">
                <a:solidFill>
                  <a:srgbClr val="0066FF"/>
                </a:solidFill>
              </a:rPr>
              <a:t> Code freeze date: Mar 2029. </a:t>
            </a:r>
          </a:p>
          <a:p>
            <a:pPr lvl="1"/>
            <a:r>
              <a:rPr lang="en-US" sz="2000" b="1" dirty="0"/>
              <a:t>To be finalized at TSG#104 along with other Rel-21 timelines.</a:t>
            </a:r>
          </a:p>
        </p:txBody>
      </p:sp>
    </p:spTree>
    <p:extLst>
      <p:ext uri="{BB962C8B-B14F-4D97-AF65-F5344CB8AC3E}">
        <p14:creationId xmlns:p14="http://schemas.microsoft.com/office/powerpoint/2010/main" val="66894051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6b85689de342f917fa1496256cffb8df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f90c17ef47a347154e719feafb81c330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C90C7EC-2BC4-48C8-A54B-2D34BE94A9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28B41B4-59F2-41CD-9393-3870078F4CFA}">
  <ds:schemaRefs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purl.org/dc/terms/"/>
    <ds:schemaRef ds:uri="http://purl.org/dc/dcmitype/"/>
    <ds:schemaRef ds:uri="http://schemas.openxmlformats.org/package/2006/metadata/core-properties"/>
    <ds:schemaRef ds:uri="http://www.w3.org/XML/1998/namespace"/>
    <ds:schemaRef ds:uri="ba37140e-f4c5-4a6c-a9b4-20a691ce6c8a"/>
    <ds:schemaRef ds:uri="cc9c437c-ae0c-4066-8d90-a0f7de786127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1C1CAB7F-CE2F-452A-A740-76C04B15B7C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71780</TotalTime>
  <Words>853</Words>
  <Application>Microsoft Office PowerPoint</Application>
  <PresentationFormat>Custom</PresentationFormat>
  <Paragraphs>75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Additional Considerations for 6G Timeline</vt:lpstr>
      <vt:lpstr>Background: As Endorsed in TSG#102</vt:lpstr>
      <vt:lpstr>Proposal: Additional Details for TSG-Wide 6G Workshop</vt:lpstr>
      <vt:lpstr>Proposal: Additional Details for 3GPP SIs for 6G</vt:lpstr>
      <vt:lpstr>Proposal: Additional Details for Rel-20</vt:lpstr>
      <vt:lpstr>Proposal: Additional Details for Rel-21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Jain, Puneet</cp:lastModifiedBy>
  <cp:revision>735</cp:revision>
  <dcterms:created xsi:type="dcterms:W3CDTF">2018-05-24T11:49:12Z</dcterms:created>
  <dcterms:modified xsi:type="dcterms:W3CDTF">2024-03-15T15:11:54Z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0x010100EB28163D68FE8E4D9361964FDD814FC4</vt:lpwstr>
  </property>
  <property fmtid="{D5CDD505-2E9C-101B-9397-08002B2CF9AE}" pid="9" name="_2015_ms_pID_725343">
    <vt:lpwstr>(3)w6nR1ms3cCKtw04bBSRPVovrugIKHjFGGD0rDQIh6dRJoK/j5ZyV9NsYwuSP/o+9b+vXzwR6
QPuVdCmcuvhwzokV+PC9GMBbjLAoFXNBnO6o7dbB9h2LBarjsXXfIDDV+6iI4YSWdyGdbXKA
HHQbs4wI+VuaTAX1iVbrVwrD7Y/1RF+ExXlRJTbE8ceWRCTj9cnkUDYZrn0v88nCPo5VaK7S
90QGosHMuyjvLYnVtN</vt:lpwstr>
  </property>
  <property fmtid="{D5CDD505-2E9C-101B-9397-08002B2CF9AE}" pid="10" name="_2015_ms_pID_7253431">
    <vt:lpwstr>fMOQqDDj5uYb/WslOZxzfKrC9xsPWjz8NvX4wESh5+JHLTC5onuiJf
7/FD+V84tfDC8jWu7xCgV7PDjQ24KaRt/x9qSMLPxf2vPpfbco4oHha9Q7r2KWwFNZpRdwn8
Do+SrE89lrlbu8g3oxIGgL59TAs6mLr97gDCitV3r/YnlSudiDEMz7lfhCbXxziutGcRKjtN
TDzWf7y9T3+s9aUiAqDMjZgdCrho6ffi8dwG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1709274339</vt:lpwstr>
  </property>
  <property fmtid="{D5CDD505-2E9C-101B-9397-08002B2CF9AE}" pid="15" name="_2015_ms_pID_7253432">
    <vt:lpwstr>DA==</vt:lpwstr>
  </property>
</Properties>
</file>